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3B16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757" autoAdjust="0"/>
  </p:normalViewPr>
  <p:slideViewPr>
    <p:cSldViewPr>
      <p:cViewPr varScale="1">
        <p:scale>
          <a:sx n="92" d="100"/>
          <a:sy n="92" d="100"/>
        </p:scale>
        <p:origin x="942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13.07.22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mailto:detsad10sp@mail.ru" TargetMode="External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openxmlformats.org/officeDocument/2006/relationships/hyperlink" Target="http://2.solnishko10.caduk.ru/p9aa1.html" TargetMode="Externa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09779" y="106826"/>
            <a:ext cx="2942828" cy="6625413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0760" y="106826"/>
            <a:ext cx="2864154" cy="6603703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 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Представляет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интересы</a:t>
            </a: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 членов профсоюза</a:t>
            </a: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 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Решает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социальные вопросы</a:t>
            </a: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 Объединяет коллектив</a:t>
            </a: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       Формирует требования</a:t>
            </a: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Способствует</a:t>
            </a: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росту зарплаты</a:t>
            </a: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Отстаивает права</a:t>
            </a: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>
              <a:tabLst>
                <a:tab pos="719138" algn="l"/>
              </a:tabLst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       Юридически поддерживает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Знает, что делать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!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56176" y="107504"/>
            <a:ext cx="2808312" cy="6624736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r>
              <a:rPr lang="ru-RU" sz="1600" b="1" i="1" dirty="0"/>
              <a:t>Первичная профсоюзная организация МАУДО "Детский сад № 10"</a:t>
            </a:r>
            <a:endParaRPr lang="ru-RU" sz="1600" dirty="0"/>
          </a:p>
          <a:p>
            <a:pPr algn="ctr"/>
            <a:endParaRPr lang="ru-RU" sz="1600" b="1" dirty="0" smtClean="0">
              <a:latin typeface="Monotype Corsiva" panose="03010101010201010101" pitchFamily="66" charset="0"/>
            </a:endParaRPr>
          </a:p>
          <a:p>
            <a:pPr algn="ctr"/>
            <a:r>
              <a:rPr lang="ru-RU" sz="1600" b="1" dirty="0" smtClean="0">
                <a:latin typeface="Monotype Corsiva" panose="03010101010201010101" pitchFamily="66" charset="0"/>
              </a:rPr>
              <a:t>Электронная почта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400" b="1" i="1" dirty="0" smtClean="0">
                <a:hlinkClick r:id="rId3"/>
              </a:rPr>
              <a:t>detsad10sp@mail.ru</a:t>
            </a:r>
            <a:endParaRPr lang="ru-RU" sz="1400" b="1" i="1" dirty="0" smtClean="0"/>
          </a:p>
          <a:p>
            <a:pPr algn="ctr"/>
            <a:endParaRPr lang="ru-RU" sz="1600" dirty="0" smtClean="0"/>
          </a:p>
          <a:p>
            <a:pPr algn="ctr"/>
            <a:r>
              <a:rPr lang="ru-RU" sz="1600" b="1" dirty="0" smtClean="0">
                <a:latin typeface="a_BodoniNovaNr" panose="02070603080705090303" pitchFamily="18" charset="-52"/>
              </a:rPr>
              <a:t>Официальный сайт</a:t>
            </a:r>
          </a:p>
          <a:p>
            <a:pPr algn="ctr"/>
            <a:r>
              <a:rPr lang="en-US" sz="1400" b="1" i="1" u="sng" dirty="0" smtClean="0">
                <a:solidFill>
                  <a:srgbClr val="0033CC"/>
                </a:solidFill>
              </a:rPr>
              <a:t>2.solnishko10.caduk.ru</a:t>
            </a:r>
            <a:endParaRPr lang="ru-RU" sz="1400" b="1" i="1" u="sng" dirty="0" smtClean="0">
              <a:solidFill>
                <a:srgbClr val="0033CC"/>
              </a:solidFill>
            </a:endParaRPr>
          </a:p>
          <a:p>
            <a:pPr algn="ctr"/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a_BodoniNovaNr" panose="02070603080705090303" pitchFamily="18" charset="-52"/>
            </a:endParaRP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_BodoniNovaNr" panose="02070603080705090303" pitchFamily="18" charset="-52"/>
              </a:rPr>
              <a:t>Страница профкома</a:t>
            </a:r>
          </a:p>
          <a:p>
            <a:pPr algn="ctr"/>
            <a:r>
              <a:rPr lang="ru-RU" sz="1400" dirty="0">
                <a:hlinkClick r:id="rId4"/>
              </a:rPr>
              <a:t>Дела профсоюзные (</a:t>
            </a:r>
            <a:r>
              <a:rPr lang="en-US" sz="1400" dirty="0">
                <a:hlinkClick r:id="rId4"/>
              </a:rPr>
              <a:t>caduk.ru)</a:t>
            </a:r>
            <a:endParaRPr lang="ru-RU" sz="1600" b="1" dirty="0">
              <a:solidFill>
                <a:schemeClr val="bg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600" b="1" dirty="0">
              <a:solidFill>
                <a:schemeClr val="bg1"/>
              </a:solidFill>
              <a:latin typeface="a_BodoniNovaNr" panose="02070603080705090303" pitchFamily="18" charset="-52"/>
            </a:endParaRPr>
          </a:p>
        </p:txBody>
      </p:sp>
      <p:sp>
        <p:nvSpPr>
          <p:cNvPr id="8" name="Круглая лента лицом вверх 7"/>
          <p:cNvSpPr/>
          <p:nvPr/>
        </p:nvSpPr>
        <p:spPr>
          <a:xfrm>
            <a:off x="276869" y="267718"/>
            <a:ext cx="2752390" cy="979373"/>
          </a:xfrm>
          <a:prstGeom prst="ellipseRibbon2">
            <a:avLst/>
          </a:prstGeom>
          <a:blipFill>
            <a:blip r:embed="rId5"/>
            <a:tile tx="0" ty="0" sx="100000" sy="100000" flip="none" algn="tl"/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ОБЖ\Desktop\ЭМБЛЕМ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895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964" y="-227239"/>
            <a:ext cx="1800200" cy="135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ОБЖ\Desktop\коллектив школы 201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343" y="4849870"/>
            <a:ext cx="2627166" cy="1741670"/>
          </a:xfrm>
          <a:prstGeom prst="roundRect">
            <a:avLst>
              <a:gd name="adj" fmla="val 16667"/>
            </a:avLst>
          </a:prstGeom>
          <a:ln w="444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60760" y="5760543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7343" y="1748576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60760" y="5196969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Ю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22413" y="2348880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9366" y="2993182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51581" y="3548736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8397" y="4156797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55265" y="4725144"/>
            <a:ext cx="7920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65763" y="374578"/>
            <a:ext cx="3024336" cy="39486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_BodoniNovaNr" panose="02070603080705090303" pitchFamily="18" charset="-52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a_BodoniNovaNr" panose="02070603080705090303" pitchFamily="18" charset="-52"/>
              </a:rPr>
              <a:t>В </a:t>
            </a:r>
            <a:r>
              <a:rPr lang="ru-RU" sz="2000" b="1" dirty="0" smtClean="0">
                <a:solidFill>
                  <a:srgbClr val="FF0000"/>
                </a:solidFill>
                <a:latin typeface="a_BodoniNovaNr" panose="02070603080705090303" pitchFamily="18" charset="-52"/>
              </a:rPr>
              <a:t>нашем ДОУ:</a:t>
            </a:r>
            <a:endParaRPr lang="ru-RU" sz="2000" b="1" dirty="0" smtClean="0">
              <a:solidFill>
                <a:srgbClr val="FF0000"/>
              </a:solidFill>
              <a:latin typeface="a_BodoniNovaNr" panose="02070603080705090303" pitchFamily="18" charset="-52"/>
            </a:endParaRPr>
          </a:p>
          <a:p>
            <a:pPr marL="266700" algn="ctr"/>
            <a:r>
              <a:rPr lang="ru-RU" sz="1600" dirty="0" smtClean="0">
                <a:solidFill>
                  <a:srgbClr val="3B1615"/>
                </a:solidFill>
                <a:latin typeface="a_BodoniNovaNr" panose="02070603080705090303" pitchFamily="18" charset="-52"/>
              </a:rPr>
              <a:t>Соблюдается принцип социального партнерства;</a:t>
            </a:r>
          </a:p>
          <a:p>
            <a:pPr marL="266700" algn="ctr"/>
            <a:endParaRPr lang="ru-RU" sz="1600" dirty="0" smtClean="0">
              <a:solidFill>
                <a:srgbClr val="3B1615"/>
              </a:solidFill>
              <a:latin typeface="a_BodoniNovaNr" panose="02070603080705090303" pitchFamily="18" charset="-52"/>
            </a:endParaRPr>
          </a:p>
          <a:p>
            <a:pPr marL="266700" algn="ctr"/>
            <a:r>
              <a:rPr lang="ru-RU" sz="1600" dirty="0" smtClean="0">
                <a:solidFill>
                  <a:srgbClr val="3B1615"/>
                </a:solidFill>
                <a:latin typeface="a_BodoniNovaNr" panose="02070603080705090303" pitchFamily="18" charset="-52"/>
              </a:rPr>
              <a:t>Осуществляется поддержка молодых специалистов;</a:t>
            </a:r>
          </a:p>
          <a:p>
            <a:pPr marL="266700" algn="ctr"/>
            <a:endParaRPr lang="ru-RU" sz="1600" dirty="0" smtClean="0">
              <a:solidFill>
                <a:srgbClr val="3B1615"/>
              </a:solidFill>
              <a:latin typeface="a_BodoniNovaNr" panose="02070603080705090303" pitchFamily="18" charset="-52"/>
            </a:endParaRPr>
          </a:p>
          <a:p>
            <a:pPr marL="266700" algn="ctr"/>
            <a:r>
              <a:rPr lang="ru-RU" sz="1600" dirty="0" smtClean="0">
                <a:solidFill>
                  <a:srgbClr val="3B1615"/>
                </a:solidFill>
                <a:latin typeface="a_BodoniNovaNr" panose="02070603080705090303" pitchFamily="18" charset="-52"/>
              </a:rPr>
              <a:t>Организована забота о ветеранах и пенсионерах;</a:t>
            </a:r>
          </a:p>
          <a:p>
            <a:pPr marL="266700" algn="ctr"/>
            <a:endParaRPr lang="ru-RU" sz="1600" dirty="0" smtClean="0">
              <a:solidFill>
                <a:srgbClr val="3B1615"/>
              </a:solidFill>
              <a:latin typeface="a_BodoniNovaNr" panose="02070603080705090303" pitchFamily="18" charset="-52"/>
            </a:endParaRPr>
          </a:p>
          <a:p>
            <a:pPr marL="266700" algn="ctr"/>
            <a:r>
              <a:rPr lang="ru-RU" sz="1600" dirty="0" smtClean="0">
                <a:solidFill>
                  <a:srgbClr val="3B1615"/>
                </a:solidFill>
                <a:latin typeface="a_BodoniNovaNr" panose="02070603080705090303" pitchFamily="18" charset="-52"/>
              </a:rPr>
              <a:t>Проявляется индивидуальное внимание к каждому члену коллектива;</a:t>
            </a: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805" y="4725144"/>
            <a:ext cx="2752389" cy="19129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042" y="228801"/>
            <a:ext cx="2036579" cy="20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2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413" y="94278"/>
            <a:ext cx="2864154" cy="6603703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endParaRPr lang="ru-RU" sz="1200" b="1" i="1" dirty="0">
              <a:solidFill>
                <a:srgbClr val="FF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i="1" dirty="0" smtClean="0">
                <a:solidFill>
                  <a:srgbClr val="FF0000"/>
                </a:solidFill>
                <a:latin typeface="a_BodoniNovaNr"/>
                <a:ea typeface="Calibri"/>
                <a:cs typeface="Times New Roman"/>
              </a:rPr>
              <a:t>Федеральный </a:t>
            </a:r>
            <a:r>
              <a:rPr lang="ru-RU" sz="1200" b="1" i="1" dirty="0" smtClean="0">
                <a:solidFill>
                  <a:srgbClr val="FF0000"/>
                </a:solidFill>
                <a:latin typeface="a_BodoniNovaNr"/>
                <a:ea typeface="Calibri"/>
                <a:cs typeface="Times New Roman"/>
              </a:rPr>
              <a:t>закон</a:t>
            </a:r>
          </a:p>
          <a:p>
            <a:pPr algn="ctr">
              <a:spcAft>
                <a:spcPts val="0"/>
              </a:spcAft>
            </a:pPr>
            <a:r>
              <a:rPr lang="ru-RU" sz="1200" b="1" i="1" dirty="0" smtClean="0">
                <a:solidFill>
                  <a:srgbClr val="FF0000"/>
                </a:solidFill>
                <a:latin typeface="a_BodoniNovaNr"/>
                <a:ea typeface="Calibri"/>
                <a:cs typeface="Times New Roman"/>
              </a:rPr>
              <a:t> от 12 января 1996 года №10-Ф 3</a:t>
            </a:r>
          </a:p>
          <a:p>
            <a:pPr algn="ctr">
              <a:spcAft>
                <a:spcPts val="0"/>
              </a:spcAft>
            </a:pPr>
            <a:r>
              <a:rPr lang="ru-RU" sz="1200" b="1" i="1" dirty="0" smtClean="0">
                <a:solidFill>
                  <a:srgbClr val="FF0000"/>
                </a:solidFill>
                <a:latin typeface="a_BodoniNovaNr"/>
                <a:ea typeface="Calibri"/>
                <a:cs typeface="Times New Roman"/>
              </a:rPr>
              <a:t>«О профессиональных союзах, их правах и гарантиях деятельности»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200" dirty="0" smtClean="0">
              <a:solidFill>
                <a:srgbClr val="00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a_BodoniNovaNr"/>
                <a:ea typeface="Calibri"/>
                <a:cs typeface="Times New Roman"/>
              </a:rPr>
              <a:t> </a:t>
            </a:r>
            <a:endParaRPr lang="ru-RU" sz="1200" dirty="0" smtClean="0">
              <a:solidFill>
                <a:srgbClr val="00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200" dirty="0" smtClean="0">
              <a:solidFill>
                <a:srgbClr val="00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a_BodoniNovaNr"/>
                <a:ea typeface="Calibri"/>
                <a:cs typeface="Times New Roman"/>
              </a:rPr>
              <a:t>Первичные </a:t>
            </a:r>
            <a:r>
              <a:rPr lang="ru-RU" sz="1200" dirty="0" smtClean="0">
                <a:solidFill>
                  <a:srgbClr val="000000"/>
                </a:solidFill>
                <a:latin typeface="a_BodoniNovaNr"/>
                <a:ea typeface="Calibri"/>
                <a:cs typeface="Times New Roman"/>
              </a:rPr>
              <a:t>профсоюзные организации и их органы представляют и защищают права и интересы членов профсоюзов по вопросам индивидуальных  трудовых и   связанных  с трудом отношений(ст.11)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200" dirty="0" smtClean="0">
              <a:solidFill>
                <a:srgbClr val="00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</a:pPr>
            <a:endParaRPr lang="ru-RU" sz="1200" dirty="0" smtClean="0">
              <a:solidFill>
                <a:srgbClr val="00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</a:pPr>
            <a:endParaRPr lang="ru-RU" sz="1200" dirty="0" smtClean="0">
              <a:solidFill>
                <a:srgbClr val="000000"/>
              </a:solidFill>
              <a:latin typeface="a_BodoniNovaNr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</a:pPr>
            <a:r>
              <a:rPr lang="ru-RU" sz="1200" dirty="0" smtClean="0">
                <a:solidFill>
                  <a:srgbClr val="000000"/>
                </a:solidFill>
                <a:latin typeface="a_BodoniNovaNr"/>
                <a:ea typeface="Calibri"/>
                <a:cs typeface="Times New Roman"/>
              </a:rPr>
              <a:t>… </a:t>
            </a:r>
            <a:r>
              <a:rPr lang="ru-RU" sz="1200" dirty="0" smtClean="0">
                <a:solidFill>
                  <a:srgbClr val="000000"/>
                </a:solidFill>
                <a:latin typeface="a_BodoniNovaNr"/>
                <a:ea typeface="Calibri"/>
                <a:cs typeface="Times New Roman"/>
              </a:rPr>
              <a:t>Первичные профсоюзные организации и их органы имеют право на ведение коллективных переговоров, заключение соглашений и коллективных договоров от имени работников в соответствии с Федеральным Законом. (ст.13)</a:t>
            </a:r>
            <a:endParaRPr lang="ru-RU" sz="1050" dirty="0" smtClean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2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107504"/>
            <a:ext cx="2880320" cy="659047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a_BodoniNovaNr" panose="02070603080705090303" pitchFamily="18" charset="-52"/>
              </a:rPr>
              <a:t>Отношения </a:t>
            </a:r>
            <a:r>
              <a:rPr lang="ru-RU" sz="1200" dirty="0" smtClean="0">
                <a:solidFill>
                  <a:schemeClr val="tx1"/>
                </a:solidFill>
                <a:latin typeface="a_BodoniNovaNr" panose="02070603080705090303" pitchFamily="18" charset="-52"/>
              </a:rPr>
              <a:t>профсоюзов с работодателями, органами государственной власти и органами местного самоуправления строятся на основе  социального партнерства и взаимодействия сторон трудовых отношений, их представителей, а также на основе системы 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a_BodoniNovaNr" panose="02070603080705090303" pitchFamily="18" charset="-52"/>
              </a:rPr>
              <a:t>коллективных договоров.(ст.15)</a:t>
            </a: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>
              <a:tabLst>
                <a:tab pos="2689225" algn="l"/>
              </a:tabLst>
            </a:pPr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>
              <a:tabLst>
                <a:tab pos="2689225" algn="l"/>
              </a:tabLst>
            </a:pPr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>
              <a:tabLst>
                <a:tab pos="2689225" algn="l"/>
              </a:tabLst>
            </a:pPr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>
              <a:tabLst>
                <a:tab pos="2689225" algn="l"/>
              </a:tabLst>
            </a:pPr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>
              <a:tabLst>
                <a:tab pos="2689225" algn="l"/>
              </a:tabLst>
            </a:pPr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>
              <a:tabLst>
                <a:tab pos="2689225" algn="l"/>
              </a:tabLst>
            </a:pPr>
            <a:r>
              <a:rPr lang="ru-RU" sz="1200" dirty="0" smtClean="0">
                <a:solidFill>
                  <a:schemeClr val="tx1"/>
                </a:solidFill>
                <a:latin typeface="a_BodoniNovaNr" panose="02070603080705090303" pitchFamily="18" charset="-52"/>
              </a:rPr>
              <a:t>В </a:t>
            </a:r>
            <a:r>
              <a:rPr lang="ru-RU" sz="1200" dirty="0">
                <a:solidFill>
                  <a:schemeClr val="tx1"/>
                </a:solidFill>
                <a:latin typeface="a_BodoniNovaNr" panose="02070603080705090303" pitchFamily="18" charset="-52"/>
              </a:rPr>
              <a:t>случаях нарушения законодательства о труде профсоюзы вправе по просьбе членов профсоюза, других работников, а также по собственной инициативе обращаться с заявлениями в защиту их трудовых прав в органы, рассматривающие трудовые </a:t>
            </a:r>
            <a:r>
              <a:rPr lang="ru-RU" sz="1200" dirty="0" smtClean="0">
                <a:solidFill>
                  <a:schemeClr val="tx1"/>
                </a:solidFill>
                <a:latin typeface="a_BodoniNovaNr" panose="02070603080705090303" pitchFamily="18" charset="-52"/>
              </a:rPr>
              <a:t>споры.(ст.23)</a:t>
            </a:r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_BodoniNovaNr" panose="02070603080705090303" pitchFamily="18" charset="-52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56176" y="107504"/>
            <a:ext cx="2808312" cy="6624736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2000" b="1" dirty="0">
              <a:latin typeface="Monotype Corsiva" panose="03010101010201010101" pitchFamily="66" charset="0"/>
            </a:endParaRPr>
          </a:p>
          <a:p>
            <a:pPr algn="ctr"/>
            <a:endParaRPr lang="ru-RU" sz="20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1600" b="1" dirty="0">
              <a:solidFill>
                <a:schemeClr val="bg1"/>
              </a:solidFill>
              <a:latin typeface="a_BodoniNovaNr" panose="02070603080705090303" pitchFamily="18" charset="-52"/>
            </a:endParaRPr>
          </a:p>
          <a:p>
            <a:pPr algn="ctr"/>
            <a:endParaRPr lang="ru-RU" sz="1600" b="1" dirty="0">
              <a:solidFill>
                <a:schemeClr val="bg1"/>
              </a:solidFill>
              <a:latin typeface="a_BodoniNovaNr" panose="02070603080705090303" pitchFamily="18" charset="-52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79134" y="1039191"/>
            <a:ext cx="3024336" cy="4579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66700" algn="just"/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a_BodoniNovaNr" panose="02070603080705090303" pitchFamily="18" charset="-52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943225" y="100013"/>
            <a:ext cx="3257550" cy="665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effectLst/>
                <a:latin typeface="a_BodoniNovaNr"/>
                <a:ea typeface="Calibri"/>
                <a:cs typeface="Times New Roman"/>
              </a:rPr>
              <a:t> 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pic>
        <p:nvPicPr>
          <p:cNvPr id="1032" name="Picture 8" descr="http://www.sovstrat.ru/ckfinder/userfiles/files/_fmed22-32-1bi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67" t="-40939" r="1867" b="52845"/>
          <a:stretch/>
        </p:blipFill>
        <p:spPr bwMode="auto">
          <a:xfrm rot="1337667">
            <a:off x="6603413" y="-802201"/>
            <a:ext cx="2578009" cy="29883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kamensk24.ru/system/Cover/images/000/004/152/big/ohrana%20tru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1779">
            <a:off x="6281113" y="2099557"/>
            <a:ext cx="2792675" cy="1177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centromut.ru/Kartinki/0000819.noex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" t="14420" r="12165" b="16954"/>
          <a:stretch/>
        </p:blipFill>
        <p:spPr bwMode="auto">
          <a:xfrm rot="1279377">
            <a:off x="6196750" y="3255355"/>
            <a:ext cx="2563189" cy="1545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dagmintrud.ru/upload/iblock/706/706a19bd873474a3817005da39834d0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80106">
            <a:off x="6677766" y="4672228"/>
            <a:ext cx="1597496" cy="1983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ОБЖ\Desktop\0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697" y="2563443"/>
            <a:ext cx="2646057" cy="13590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15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239</Words>
  <Application>Microsoft Office PowerPoint</Application>
  <PresentationFormat>Экран (4:3)</PresentationFormat>
  <Paragraphs>115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a_BodoniNovaNr</vt:lpstr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ОБЖ</dc:creator>
  <cp:lastModifiedBy>User</cp:lastModifiedBy>
  <cp:revision>40</cp:revision>
  <dcterms:created xsi:type="dcterms:W3CDTF">2017-11-09T08:30:37Z</dcterms:created>
  <dcterms:modified xsi:type="dcterms:W3CDTF">2022-07-13T04:30:15Z</dcterms:modified>
</cp:coreProperties>
</file>